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1" r:id="rId4"/>
    <p:sldId id="259" r:id="rId5"/>
    <p:sldId id="258" r:id="rId6"/>
    <p:sldId id="262"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5" d="100"/>
          <a:sy n="125" d="100"/>
        </p:scale>
        <p:origin x="-1456"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7E6C83-F512-4C5B-AEBC-C22DF60AC6A3}" type="datetimeFigureOut">
              <a:rPr lang="en-US" smtClean="0"/>
              <a:t>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496727-EEDB-42AC-944B-57CF545F0CE3}" type="slidenum">
              <a:rPr lang="en-US" smtClean="0"/>
              <a:t>‹#›</a:t>
            </a:fld>
            <a:endParaRPr lang="en-US"/>
          </a:p>
        </p:txBody>
      </p:sp>
    </p:spTree>
    <p:extLst>
      <p:ext uri="{BB962C8B-B14F-4D97-AF65-F5344CB8AC3E}">
        <p14:creationId xmlns:p14="http://schemas.microsoft.com/office/powerpoint/2010/main" val="2980832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7E6C83-F512-4C5B-AEBC-C22DF60AC6A3}" type="datetimeFigureOut">
              <a:rPr lang="en-US" smtClean="0"/>
              <a:t>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496727-EEDB-42AC-944B-57CF545F0CE3}" type="slidenum">
              <a:rPr lang="en-US" smtClean="0"/>
              <a:t>‹#›</a:t>
            </a:fld>
            <a:endParaRPr lang="en-US"/>
          </a:p>
        </p:txBody>
      </p:sp>
    </p:spTree>
    <p:extLst>
      <p:ext uri="{BB962C8B-B14F-4D97-AF65-F5344CB8AC3E}">
        <p14:creationId xmlns:p14="http://schemas.microsoft.com/office/powerpoint/2010/main" val="3191722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7E6C83-F512-4C5B-AEBC-C22DF60AC6A3}" type="datetimeFigureOut">
              <a:rPr lang="en-US" smtClean="0"/>
              <a:t>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496727-EEDB-42AC-944B-57CF545F0CE3}" type="slidenum">
              <a:rPr lang="en-US" smtClean="0"/>
              <a:t>‹#›</a:t>
            </a:fld>
            <a:endParaRPr lang="en-US"/>
          </a:p>
        </p:txBody>
      </p:sp>
    </p:spTree>
    <p:extLst>
      <p:ext uri="{BB962C8B-B14F-4D97-AF65-F5344CB8AC3E}">
        <p14:creationId xmlns:p14="http://schemas.microsoft.com/office/powerpoint/2010/main" val="3339342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7E6C83-F512-4C5B-AEBC-C22DF60AC6A3}" type="datetimeFigureOut">
              <a:rPr lang="en-US" smtClean="0"/>
              <a:t>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496727-EEDB-42AC-944B-57CF545F0CE3}" type="slidenum">
              <a:rPr lang="en-US" smtClean="0"/>
              <a:t>‹#›</a:t>
            </a:fld>
            <a:endParaRPr lang="en-US"/>
          </a:p>
        </p:txBody>
      </p:sp>
    </p:spTree>
    <p:extLst>
      <p:ext uri="{BB962C8B-B14F-4D97-AF65-F5344CB8AC3E}">
        <p14:creationId xmlns:p14="http://schemas.microsoft.com/office/powerpoint/2010/main" val="3422781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7E6C83-F512-4C5B-AEBC-C22DF60AC6A3}" type="datetimeFigureOut">
              <a:rPr lang="en-US" smtClean="0"/>
              <a:t>2/6/12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496727-EEDB-42AC-944B-57CF545F0CE3}" type="slidenum">
              <a:rPr lang="en-US" smtClean="0"/>
              <a:t>‹#›</a:t>
            </a:fld>
            <a:endParaRPr lang="en-US"/>
          </a:p>
        </p:txBody>
      </p:sp>
    </p:spTree>
    <p:extLst>
      <p:ext uri="{BB962C8B-B14F-4D97-AF65-F5344CB8AC3E}">
        <p14:creationId xmlns:p14="http://schemas.microsoft.com/office/powerpoint/2010/main" val="458761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7E6C83-F512-4C5B-AEBC-C22DF60AC6A3}" type="datetimeFigureOut">
              <a:rPr lang="en-US" smtClean="0"/>
              <a:t>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496727-EEDB-42AC-944B-57CF545F0CE3}" type="slidenum">
              <a:rPr lang="en-US" smtClean="0"/>
              <a:t>‹#›</a:t>
            </a:fld>
            <a:endParaRPr lang="en-US"/>
          </a:p>
        </p:txBody>
      </p:sp>
    </p:spTree>
    <p:extLst>
      <p:ext uri="{BB962C8B-B14F-4D97-AF65-F5344CB8AC3E}">
        <p14:creationId xmlns:p14="http://schemas.microsoft.com/office/powerpoint/2010/main" val="3528819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7E6C83-F512-4C5B-AEBC-C22DF60AC6A3}" type="datetimeFigureOut">
              <a:rPr lang="en-US" smtClean="0"/>
              <a:t>2/6/12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496727-EEDB-42AC-944B-57CF545F0CE3}" type="slidenum">
              <a:rPr lang="en-US" smtClean="0"/>
              <a:t>‹#›</a:t>
            </a:fld>
            <a:endParaRPr lang="en-US"/>
          </a:p>
        </p:txBody>
      </p:sp>
    </p:spTree>
    <p:extLst>
      <p:ext uri="{BB962C8B-B14F-4D97-AF65-F5344CB8AC3E}">
        <p14:creationId xmlns:p14="http://schemas.microsoft.com/office/powerpoint/2010/main" val="120306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7E6C83-F512-4C5B-AEBC-C22DF60AC6A3}" type="datetimeFigureOut">
              <a:rPr lang="en-US" smtClean="0"/>
              <a:t>2/6/12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496727-EEDB-42AC-944B-57CF545F0CE3}" type="slidenum">
              <a:rPr lang="en-US" smtClean="0"/>
              <a:t>‹#›</a:t>
            </a:fld>
            <a:endParaRPr lang="en-US"/>
          </a:p>
        </p:txBody>
      </p:sp>
    </p:spTree>
    <p:extLst>
      <p:ext uri="{BB962C8B-B14F-4D97-AF65-F5344CB8AC3E}">
        <p14:creationId xmlns:p14="http://schemas.microsoft.com/office/powerpoint/2010/main" val="3073481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7E6C83-F512-4C5B-AEBC-C22DF60AC6A3}" type="datetimeFigureOut">
              <a:rPr lang="en-US" smtClean="0"/>
              <a:t>2/6/12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496727-EEDB-42AC-944B-57CF545F0CE3}" type="slidenum">
              <a:rPr lang="en-US" smtClean="0"/>
              <a:t>‹#›</a:t>
            </a:fld>
            <a:endParaRPr lang="en-US"/>
          </a:p>
        </p:txBody>
      </p:sp>
    </p:spTree>
    <p:extLst>
      <p:ext uri="{BB962C8B-B14F-4D97-AF65-F5344CB8AC3E}">
        <p14:creationId xmlns:p14="http://schemas.microsoft.com/office/powerpoint/2010/main" val="493631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7E6C83-F512-4C5B-AEBC-C22DF60AC6A3}" type="datetimeFigureOut">
              <a:rPr lang="en-US" smtClean="0"/>
              <a:t>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496727-EEDB-42AC-944B-57CF545F0CE3}" type="slidenum">
              <a:rPr lang="en-US" smtClean="0"/>
              <a:t>‹#›</a:t>
            </a:fld>
            <a:endParaRPr lang="en-US"/>
          </a:p>
        </p:txBody>
      </p:sp>
    </p:spTree>
    <p:extLst>
      <p:ext uri="{BB962C8B-B14F-4D97-AF65-F5344CB8AC3E}">
        <p14:creationId xmlns:p14="http://schemas.microsoft.com/office/powerpoint/2010/main" val="2306713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7E6C83-F512-4C5B-AEBC-C22DF60AC6A3}" type="datetimeFigureOut">
              <a:rPr lang="en-US" smtClean="0"/>
              <a:t>2/6/12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496727-EEDB-42AC-944B-57CF545F0CE3}" type="slidenum">
              <a:rPr lang="en-US" smtClean="0"/>
              <a:t>‹#›</a:t>
            </a:fld>
            <a:endParaRPr lang="en-US"/>
          </a:p>
        </p:txBody>
      </p:sp>
    </p:spTree>
    <p:extLst>
      <p:ext uri="{BB962C8B-B14F-4D97-AF65-F5344CB8AC3E}">
        <p14:creationId xmlns:p14="http://schemas.microsoft.com/office/powerpoint/2010/main" val="7931190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7E6C83-F512-4C5B-AEBC-C22DF60AC6A3}" type="datetimeFigureOut">
              <a:rPr lang="en-US" smtClean="0"/>
              <a:t>2/6/12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496727-EEDB-42AC-944B-57CF545F0CE3}" type="slidenum">
              <a:rPr lang="en-US" smtClean="0"/>
              <a:t>‹#›</a:t>
            </a:fld>
            <a:endParaRPr lang="en-US"/>
          </a:p>
        </p:txBody>
      </p:sp>
    </p:spTree>
    <p:extLst>
      <p:ext uri="{BB962C8B-B14F-4D97-AF65-F5344CB8AC3E}">
        <p14:creationId xmlns:p14="http://schemas.microsoft.com/office/powerpoint/2010/main" val="21630624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91600" cy="1143000"/>
          </a:xfrm>
        </p:spPr>
        <p:txBody>
          <a:bodyPr>
            <a:normAutofit/>
          </a:bodyPr>
          <a:lstStyle/>
          <a:p>
            <a:r>
              <a:rPr lang="en-US" sz="3000" dirty="0" smtClean="0"/>
              <a:t>A Faraday Cage is a container made of conductor, shields interior from EMI Noise</a:t>
            </a:r>
            <a:endParaRPr lang="en-US" sz="3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8951" y="2057400"/>
            <a:ext cx="8941401" cy="3581400"/>
          </a:xfrm>
        </p:spPr>
      </p:pic>
      <p:sp>
        <p:nvSpPr>
          <p:cNvPr id="5" name="TextBox 4"/>
          <p:cNvSpPr txBox="1"/>
          <p:nvPr/>
        </p:nvSpPr>
        <p:spPr>
          <a:xfrm>
            <a:off x="3866827" y="5871120"/>
            <a:ext cx="5257800" cy="553998"/>
          </a:xfrm>
          <a:prstGeom prst="rect">
            <a:avLst/>
          </a:prstGeom>
          <a:noFill/>
        </p:spPr>
        <p:txBody>
          <a:bodyPr wrap="square" rtlCol="0">
            <a:spAutoFit/>
          </a:bodyPr>
          <a:lstStyle/>
          <a:p>
            <a:r>
              <a:rPr lang="en-US" sz="3000" dirty="0" smtClean="0"/>
              <a:t>But why does it work?</a:t>
            </a:r>
            <a:endParaRPr lang="en-US" sz="3000" dirty="0"/>
          </a:p>
        </p:txBody>
      </p:sp>
    </p:spTree>
    <p:extLst>
      <p:ext uri="{BB962C8B-B14F-4D97-AF65-F5344CB8AC3E}">
        <p14:creationId xmlns:p14="http://schemas.microsoft.com/office/powerpoint/2010/main" val="943780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000" dirty="0" smtClean="0"/>
              <a:t>The Cage is named after Faraday, but why it works begins with Coulomb</a:t>
            </a:r>
            <a:endParaRPr lang="en-US" sz="3000"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14400" y="4572000"/>
            <a:ext cx="6923346" cy="1447800"/>
          </a:xfrm>
        </p:spPr>
      </p:pic>
      <p:sp>
        <p:nvSpPr>
          <p:cNvPr id="7" name="TextBox 6"/>
          <p:cNvSpPr txBox="1"/>
          <p:nvPr/>
        </p:nvSpPr>
        <p:spPr>
          <a:xfrm>
            <a:off x="533400" y="2362200"/>
            <a:ext cx="8153400" cy="1015663"/>
          </a:xfrm>
          <a:prstGeom prst="rect">
            <a:avLst/>
          </a:prstGeom>
          <a:noFill/>
        </p:spPr>
        <p:txBody>
          <a:bodyPr wrap="square" rtlCol="0">
            <a:spAutoFit/>
          </a:bodyPr>
          <a:lstStyle/>
          <a:p>
            <a:r>
              <a:rPr lang="en-US" sz="3000" dirty="0" smtClean="0"/>
              <a:t>Coulomb determined: Electric field E at radius r from stationary point charge Q is equal to…</a:t>
            </a:r>
            <a:endParaRPr lang="en-US" sz="3000" dirty="0"/>
          </a:p>
        </p:txBody>
      </p:sp>
      <p:sp>
        <p:nvSpPr>
          <p:cNvPr id="8" name="TextBox 7"/>
          <p:cNvSpPr txBox="1"/>
          <p:nvPr/>
        </p:nvSpPr>
        <p:spPr>
          <a:xfrm>
            <a:off x="0" y="6324600"/>
            <a:ext cx="9144000" cy="1015663"/>
          </a:xfrm>
          <a:prstGeom prst="rect">
            <a:avLst/>
          </a:prstGeom>
          <a:noFill/>
        </p:spPr>
        <p:txBody>
          <a:bodyPr wrap="square" rtlCol="0">
            <a:spAutoFit/>
          </a:bodyPr>
          <a:lstStyle/>
          <a:p>
            <a:pPr algn="ctr"/>
            <a:r>
              <a:rPr lang="en-US" sz="3000" dirty="0" smtClean="0"/>
              <a:t>ϵ</a:t>
            </a:r>
            <a:r>
              <a:rPr lang="en-US" sz="3000" baseline="-25000" dirty="0" smtClean="0"/>
              <a:t>0</a:t>
            </a:r>
            <a:r>
              <a:rPr lang="en-US" sz="3000" dirty="0" smtClean="0"/>
              <a:t> is the permittivity of free space and </a:t>
            </a:r>
            <a:r>
              <a:rPr lang="en-US" sz="3000" dirty="0" err="1" smtClean="0"/>
              <a:t>e</a:t>
            </a:r>
            <a:r>
              <a:rPr lang="en-US" sz="3000" baseline="-25000" dirty="0" err="1" smtClean="0"/>
              <a:t>r</a:t>
            </a:r>
            <a:r>
              <a:rPr lang="en-US" sz="3000" dirty="0" smtClean="0"/>
              <a:t> is the radial unit vector</a:t>
            </a:r>
            <a:endParaRPr lang="en-US" sz="3000" dirty="0"/>
          </a:p>
        </p:txBody>
      </p:sp>
    </p:spTree>
    <p:extLst>
      <p:ext uri="{BB962C8B-B14F-4D97-AF65-F5344CB8AC3E}">
        <p14:creationId xmlns:p14="http://schemas.microsoft.com/office/powerpoint/2010/main" val="1503262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t>Rules that govern “barrier” effect of Faraday Cage</a:t>
            </a:r>
            <a:endParaRPr lang="en-US" sz="3000" dirty="0"/>
          </a:p>
        </p:txBody>
      </p:sp>
      <p:sp>
        <p:nvSpPr>
          <p:cNvPr id="3" name="Content Placeholder 2"/>
          <p:cNvSpPr>
            <a:spLocks noGrp="1"/>
          </p:cNvSpPr>
          <p:nvPr>
            <p:ph idx="1"/>
          </p:nvPr>
        </p:nvSpPr>
        <p:spPr/>
        <p:txBody>
          <a:bodyPr>
            <a:normAutofit/>
          </a:bodyPr>
          <a:lstStyle/>
          <a:p>
            <a:r>
              <a:rPr lang="en-US" sz="3000" dirty="0" smtClean="0"/>
              <a:t>Coulomb’s Law demands that the charges in a conductor at equilibrium be as far apart as possible, and thus the net electric charge of a conductor resides entirely on its surface. </a:t>
            </a:r>
          </a:p>
          <a:p>
            <a:r>
              <a:rPr lang="en-US" sz="3000" dirty="0" smtClean="0"/>
              <a:t>Any net electric field inside the conductor would cause charge to move since it is abundant and mobile, but equilibrium demands that the net force within the conductor is equal to zero. </a:t>
            </a:r>
            <a:r>
              <a:rPr lang="en-US" sz="3000" smtClean="0"/>
              <a:t>Thus, the electric field inside of the conductor is zero. </a:t>
            </a:r>
          </a:p>
          <a:p>
            <a:endParaRPr lang="en-US" sz="3000"/>
          </a:p>
        </p:txBody>
      </p:sp>
    </p:spTree>
    <p:extLst>
      <p:ext uri="{BB962C8B-B14F-4D97-AF65-F5344CB8AC3E}">
        <p14:creationId xmlns:p14="http://schemas.microsoft.com/office/powerpoint/2010/main" val="2957406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24"/>
            <a:ext cx="9144000" cy="1143000"/>
          </a:xfrm>
        </p:spPr>
        <p:txBody>
          <a:bodyPr>
            <a:normAutofit/>
          </a:bodyPr>
          <a:lstStyle/>
          <a:p>
            <a:r>
              <a:rPr lang="en-US" sz="3000" dirty="0" smtClean="0"/>
              <a:t>When an external field is applied, exterior charges in conductor redistribute…</a:t>
            </a:r>
            <a:endParaRPr lang="en-US" sz="3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399" y="1142999"/>
            <a:ext cx="7892163" cy="4391561"/>
          </a:xfrm>
        </p:spPr>
      </p:pic>
      <p:sp>
        <p:nvSpPr>
          <p:cNvPr id="3" name="TextBox 2"/>
          <p:cNvSpPr txBox="1"/>
          <p:nvPr/>
        </p:nvSpPr>
        <p:spPr>
          <a:xfrm>
            <a:off x="0" y="5534561"/>
            <a:ext cx="9144000" cy="1015663"/>
          </a:xfrm>
          <a:prstGeom prst="rect">
            <a:avLst/>
          </a:prstGeom>
          <a:noFill/>
        </p:spPr>
        <p:txBody>
          <a:bodyPr wrap="square" rtlCol="0">
            <a:spAutoFit/>
          </a:bodyPr>
          <a:lstStyle/>
          <a:p>
            <a:pPr algn="ctr"/>
            <a:r>
              <a:rPr lang="en-US" sz="3000" dirty="0" smtClean="0"/>
              <a:t>…in such a way that the interior fields within the conductor cancel out to zero</a:t>
            </a:r>
            <a:endParaRPr lang="en-US" sz="3000" dirty="0"/>
          </a:p>
        </p:txBody>
      </p:sp>
    </p:spTree>
    <p:extLst>
      <p:ext uri="{BB962C8B-B14F-4D97-AF65-F5344CB8AC3E}">
        <p14:creationId xmlns:p14="http://schemas.microsoft.com/office/powerpoint/2010/main" val="655617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sz="3000" dirty="0" smtClean="0"/>
              <a:t>Many Faraday cages have holes, but still act as a barrier.  How big can holes be?</a:t>
            </a:r>
            <a:endParaRPr lang="en-US" sz="30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71800" y="3733800"/>
            <a:ext cx="2893422" cy="1292395"/>
          </a:xfrm>
        </p:spPr>
      </p:pic>
      <p:sp>
        <p:nvSpPr>
          <p:cNvPr id="5" name="TextBox 4"/>
          <p:cNvSpPr txBox="1"/>
          <p:nvPr/>
        </p:nvSpPr>
        <p:spPr>
          <a:xfrm>
            <a:off x="0" y="1905000"/>
            <a:ext cx="9144000" cy="1477328"/>
          </a:xfrm>
          <a:prstGeom prst="rect">
            <a:avLst/>
          </a:prstGeom>
          <a:noFill/>
        </p:spPr>
        <p:txBody>
          <a:bodyPr wrap="square" rtlCol="0">
            <a:spAutoFit/>
          </a:bodyPr>
          <a:lstStyle/>
          <a:p>
            <a:pPr algn="ctr"/>
            <a:r>
              <a:rPr lang="en-US" sz="3000" dirty="0" smtClean="0"/>
              <a:t>Holes must be sufficiently smaller than the wavelength (λ) of the signal to block it, which relates to frequency (f) with this equation:</a:t>
            </a:r>
            <a:endParaRPr lang="en-US" sz="3000" dirty="0"/>
          </a:p>
        </p:txBody>
      </p:sp>
      <p:sp>
        <p:nvSpPr>
          <p:cNvPr id="6" name="TextBox 5"/>
          <p:cNvSpPr txBox="1"/>
          <p:nvPr/>
        </p:nvSpPr>
        <p:spPr>
          <a:xfrm>
            <a:off x="0" y="5534561"/>
            <a:ext cx="9144000" cy="1015663"/>
          </a:xfrm>
          <a:prstGeom prst="rect">
            <a:avLst/>
          </a:prstGeom>
          <a:noFill/>
        </p:spPr>
        <p:txBody>
          <a:bodyPr wrap="square" rtlCol="0">
            <a:spAutoFit/>
          </a:bodyPr>
          <a:lstStyle/>
          <a:p>
            <a:pPr algn="ctr"/>
            <a:r>
              <a:rPr lang="en-US" sz="3000" dirty="0" smtClean="0"/>
              <a:t>c</a:t>
            </a:r>
            <a:r>
              <a:rPr lang="en-US" sz="3000" dirty="0"/>
              <a:t> </a:t>
            </a:r>
            <a:r>
              <a:rPr lang="en-US" sz="3000" dirty="0" smtClean="0"/>
              <a:t>= speed of light.  You usually want holes smaller than 1/10 of wavelength </a:t>
            </a:r>
            <a:endParaRPr lang="en-US" sz="3000" dirty="0"/>
          </a:p>
        </p:txBody>
      </p:sp>
    </p:spTree>
    <p:extLst>
      <p:ext uri="{BB962C8B-B14F-4D97-AF65-F5344CB8AC3E}">
        <p14:creationId xmlns:p14="http://schemas.microsoft.com/office/powerpoint/2010/main" val="4089641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 y="838200"/>
            <a:ext cx="9144000" cy="1143000"/>
          </a:xfrm>
        </p:spPr>
        <p:txBody>
          <a:bodyPr>
            <a:normAutofit fontScale="90000"/>
          </a:bodyPr>
          <a:lstStyle/>
          <a:p>
            <a:r>
              <a:rPr lang="en-US" sz="3000" dirty="0" smtClean="0"/>
              <a:t>For example, a 3G phone transmitts at 2.1 GHz</a:t>
            </a:r>
            <a:br>
              <a:rPr lang="en-US" sz="3000" dirty="0" smtClean="0"/>
            </a:br>
            <a:r>
              <a:rPr lang="en-US" sz="3000" dirty="0"/>
              <a:t>(that’s 2,100,000,000 cycles per second)</a:t>
            </a:r>
            <a:br>
              <a:rPr lang="en-US" sz="3000" dirty="0"/>
            </a:br>
            <a:r>
              <a:rPr lang="en-US" sz="3000" dirty="0"/>
              <a:t/>
            </a:r>
            <a:br>
              <a:rPr lang="en-US" sz="3000" dirty="0"/>
            </a:br>
            <a:r>
              <a:rPr lang="en-US" sz="3000" dirty="0"/>
              <a:t>Speed of Light = 300,000,000 meters per second</a:t>
            </a:r>
            <a:r>
              <a:rPr lang="en-US" sz="3000" dirty="0" smtClean="0"/>
              <a:t/>
            </a:r>
            <a:br>
              <a:rPr lang="en-US" sz="3000" dirty="0" smtClean="0"/>
            </a:br>
            <a:endParaRPr lang="en-US" sz="30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52800" y="2057400"/>
            <a:ext cx="2590800" cy="1157224"/>
          </a:xfrm>
        </p:spPr>
      </p:pic>
      <p:sp>
        <p:nvSpPr>
          <p:cNvPr id="6" name="TextBox 5"/>
          <p:cNvSpPr txBox="1"/>
          <p:nvPr/>
        </p:nvSpPr>
        <p:spPr>
          <a:xfrm>
            <a:off x="0" y="3810000"/>
            <a:ext cx="9144000" cy="553998"/>
          </a:xfrm>
          <a:prstGeom prst="rect">
            <a:avLst/>
          </a:prstGeom>
          <a:noFill/>
        </p:spPr>
        <p:txBody>
          <a:bodyPr wrap="square" rtlCol="0">
            <a:spAutoFit/>
          </a:bodyPr>
          <a:lstStyle/>
          <a:p>
            <a:pPr algn="ctr"/>
            <a:r>
              <a:rPr lang="en-US" sz="3000" dirty="0"/>
              <a:t>At 1/10, we want holes smaller than 1.4 cm</a:t>
            </a:r>
            <a:endParaRPr lang="en-US" sz="3000" dirty="0"/>
          </a:p>
        </p:txBody>
      </p:sp>
      <p:sp>
        <p:nvSpPr>
          <p:cNvPr id="7" name="Title 1"/>
          <p:cNvSpPr txBox="1">
            <a:spLocks/>
          </p:cNvSpPr>
          <p:nvPr/>
        </p:nvSpPr>
        <p:spPr>
          <a:xfrm>
            <a:off x="-20320" y="3276600"/>
            <a:ext cx="91440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000" dirty="0" smtClean="0"/>
              <a:t>Thus, the wavelength is 0.14 m, or 14 centimeters</a:t>
            </a:r>
            <a:br>
              <a:rPr lang="en-US" sz="3000" dirty="0" smtClean="0"/>
            </a:br>
            <a:endParaRPr lang="en-US" sz="3000" dirty="0"/>
          </a:p>
        </p:txBody>
      </p:sp>
      <p:sp>
        <p:nvSpPr>
          <p:cNvPr id="8" name="Title 1"/>
          <p:cNvSpPr txBox="1">
            <a:spLocks/>
          </p:cNvSpPr>
          <p:nvPr/>
        </p:nvSpPr>
        <p:spPr>
          <a:xfrm>
            <a:off x="0" y="5715000"/>
            <a:ext cx="91440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000" dirty="0" smtClean="0"/>
              <a:t>Question: Would this always work? Is what condition could</a:t>
            </a:r>
          </a:p>
          <a:p>
            <a:r>
              <a:rPr lang="en-US" sz="3000" dirty="0"/>
              <a:t>3G noise still get through the cage?</a:t>
            </a:r>
          </a:p>
        </p:txBody>
      </p:sp>
    </p:spTree>
    <p:extLst>
      <p:ext uri="{BB962C8B-B14F-4D97-AF65-F5344CB8AC3E}">
        <p14:creationId xmlns:p14="http://schemas.microsoft.com/office/powerpoint/2010/main" val="2650136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t>One way to improve the EMI barrier capability of a Faraday cage is to connect it to electrical ground …</a:t>
            </a:r>
            <a:endParaRPr lang="en-US" sz="3000"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987" t="15536" r="1"/>
          <a:stretch/>
        </p:blipFill>
        <p:spPr>
          <a:xfrm>
            <a:off x="1905000" y="1905000"/>
            <a:ext cx="4876800" cy="4154147"/>
          </a:xfrm>
        </p:spPr>
      </p:pic>
      <p:sp>
        <p:nvSpPr>
          <p:cNvPr id="5" name="TextBox 4"/>
          <p:cNvSpPr txBox="1"/>
          <p:nvPr/>
        </p:nvSpPr>
        <p:spPr>
          <a:xfrm>
            <a:off x="0" y="6146744"/>
            <a:ext cx="9144000" cy="553998"/>
          </a:xfrm>
          <a:prstGeom prst="rect">
            <a:avLst/>
          </a:prstGeom>
          <a:noFill/>
        </p:spPr>
        <p:txBody>
          <a:bodyPr wrap="square" rtlCol="0">
            <a:spAutoFit/>
          </a:bodyPr>
          <a:lstStyle/>
          <a:p>
            <a:pPr algn="ctr"/>
            <a:r>
              <a:rPr lang="en-US" sz="3000" dirty="0" smtClean="0"/>
              <a:t>…this could help keep cage at equilibrium</a:t>
            </a:r>
            <a:endParaRPr lang="en-US" sz="3000" dirty="0"/>
          </a:p>
        </p:txBody>
      </p:sp>
    </p:spTree>
    <p:extLst>
      <p:ext uri="{BB962C8B-B14F-4D97-AF65-F5344CB8AC3E}">
        <p14:creationId xmlns:p14="http://schemas.microsoft.com/office/powerpoint/2010/main" val="21597816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330</Words>
  <Application>Microsoft Macintosh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A Faraday Cage is a container made of conductor, shields interior from EMI Noise</vt:lpstr>
      <vt:lpstr>The Cage is named after Faraday, but why it works begins with Coulomb</vt:lpstr>
      <vt:lpstr>Rules that govern “barrier” effect of Faraday Cage</vt:lpstr>
      <vt:lpstr>When an external field is applied, exterior charges in conductor redistribute…</vt:lpstr>
      <vt:lpstr>Many Faraday cages have holes, but still act as a barrier.  How big can holes be?</vt:lpstr>
      <vt:lpstr>For example, a 3G phone transmitts at 2.1 GHz (that’s 2,100,000,000 cycles per second)  Speed of Light = 300,000,000 meters per second </vt:lpstr>
      <vt:lpstr>One way to improve the EMI barrier capability of a Faraday cage is to connect it to electrical ground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drza</dc:creator>
  <cp:lastModifiedBy>Timothy Marzullo</cp:lastModifiedBy>
  <cp:revision>11</cp:revision>
  <dcterms:created xsi:type="dcterms:W3CDTF">2012-02-02T21:51:32Z</dcterms:created>
  <dcterms:modified xsi:type="dcterms:W3CDTF">2012-02-06T19:50:44Z</dcterms:modified>
</cp:coreProperties>
</file>